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6" r:id="rId3"/>
    <p:sldId id="257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58" r:id="rId12"/>
    <p:sldId id="262" r:id="rId13"/>
    <p:sldId id="263" r:id="rId14"/>
    <p:sldId id="264" r:id="rId15"/>
    <p:sldId id="265" r:id="rId16"/>
    <p:sldId id="271" r:id="rId17"/>
    <p:sldId id="272" r:id="rId18"/>
    <p:sldId id="266" r:id="rId19"/>
    <p:sldId id="273" r:id="rId20"/>
    <p:sldId id="274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333" autoAdjust="0"/>
  </p:normalViewPr>
  <p:slideViewPr>
    <p:cSldViewPr>
      <p:cViewPr varScale="1">
        <p:scale>
          <a:sx n="114" d="100"/>
          <a:sy n="114" d="100"/>
        </p:scale>
        <p:origin x="-3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D067C-B8A3-40CE-9D76-AC1440EABB2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737D8-F746-4362-ADBD-0F4A74D31D1E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94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Liberamente</a:t>
            </a:r>
            <a:r>
              <a:rPr lang="it-IT" baseline="0" dirty="0" smtClean="0"/>
              <a:t> tratto da: AA.VV., “La Via”, </a:t>
            </a:r>
            <a:r>
              <a:rPr lang="it-IT" baseline="0" dirty="0" err="1" smtClean="0"/>
              <a:t>Antiochia</a:t>
            </a:r>
            <a:r>
              <a:rPr lang="it-IT" baseline="0" dirty="0" smtClean="0"/>
              <a:t>, percorso liturgico per i ragazzi, Ed. San Paolo, Cinisello Balsamo 2011, p.22-29.</a:t>
            </a:r>
            <a:endParaRPr lang="it-IT" smtClean="0"/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737D8-F746-4362-ADBD-0F4A74D31D1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Liberamente</a:t>
            </a:r>
            <a:r>
              <a:rPr lang="it-IT" baseline="0" dirty="0" smtClean="0"/>
              <a:t> tratto da: AA.VV., “La Via”, </a:t>
            </a:r>
            <a:r>
              <a:rPr lang="it-IT" baseline="0" dirty="0" err="1" smtClean="0"/>
              <a:t>Antiochia</a:t>
            </a:r>
            <a:r>
              <a:rPr lang="it-IT" baseline="0" dirty="0" smtClean="0"/>
              <a:t>, percorso liturgico per i ragazzi, Ed. San Paolo, Cinisello Balsamo 2011, p.22-29.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737D8-F746-4362-ADBD-0F4A74D31D1E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Vasco Rossi la canta</a:t>
            </a:r>
            <a:r>
              <a:rPr lang="it-IT" baseline="0" dirty="0" smtClean="0"/>
              <a:t> ormai da più di 30 anni. È un brano </a:t>
            </a:r>
            <a:r>
              <a:rPr lang="it-IT" baseline="0" dirty="0" err="1" smtClean="0"/>
              <a:t>cantatissimo</a:t>
            </a:r>
            <a:r>
              <a:rPr lang="it-IT" baseline="0" dirty="0" smtClean="0"/>
              <a:t> ancora oggi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Non è proprio edificante, ma va a toccare qualcosa di vero</a:t>
            </a:r>
          </a:p>
          <a:p>
            <a:endParaRPr lang="it-IT" baseline="0" dirty="0" smtClean="0"/>
          </a:p>
          <a:p>
            <a:r>
              <a:rPr lang="it-IT" baseline="0" dirty="0" smtClean="0"/>
              <a:t>La voglia di trasgressione, di spaccare ogni limite può essere letta positivamente come la voglia di qualcosa “di più”</a:t>
            </a:r>
          </a:p>
          <a:p>
            <a:r>
              <a:rPr lang="it-IT" baseline="0" dirty="0" smtClean="0"/>
              <a:t>	oltre gli schemi troppo stretti</a:t>
            </a:r>
          </a:p>
          <a:p>
            <a:r>
              <a:rPr lang="it-IT" baseline="0" dirty="0" smtClean="0"/>
              <a:t>	oltre le paure che frenano</a:t>
            </a:r>
          </a:p>
          <a:p>
            <a:r>
              <a:rPr lang="it-IT" baseline="0" dirty="0" smtClean="0"/>
              <a:t>	oltre i condizionamenti di quello che la gente pensa</a:t>
            </a:r>
          </a:p>
          <a:p>
            <a:r>
              <a:rPr lang="it-IT" baseline="0" dirty="0" smtClean="0"/>
              <a:t>C’è un bisogno innato di qualcosa di grande, di “esagerato”, c’è una energia in noi che è fatta per venire fuori! per espandersi!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Come avete visto più volte è</a:t>
            </a:r>
            <a:r>
              <a:rPr lang="it-IT" baseline="0" dirty="0" smtClean="0"/>
              <a:t> comparso il simbolo della farfalla:</a:t>
            </a:r>
          </a:p>
          <a:p>
            <a:endParaRPr lang="it-IT" baseline="0" dirty="0" smtClean="0"/>
          </a:p>
          <a:p>
            <a:r>
              <a:rPr lang="it-IT" baseline="0" dirty="0" smtClean="0"/>
              <a:t>= in noi c’è una vita nascosta che vuole giungere a compimento, una bellezza a noi sconosciuta, che vuole rivelarsi e stupirci</a:t>
            </a:r>
          </a:p>
          <a:p>
            <a:r>
              <a:rPr lang="it-IT" baseline="0" dirty="0" smtClean="0"/>
              <a:t>Altrimenti rimaniamo una crisalide che “si accontenta”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Questa è la santità:</a:t>
            </a:r>
          </a:p>
          <a:p>
            <a:endParaRPr lang="it-IT" dirty="0" smtClean="0"/>
          </a:p>
          <a:p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santità</a:t>
            </a:r>
            <a:r>
              <a:rPr lang="it-IT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it-IT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è 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una </a:t>
            </a:r>
            <a:r>
              <a:rPr lang="it-IT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vita vissuta secondo la bellezza per cui Dio l’ha fatta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  Questa è la vocazione di ognuno!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(spesso noi giochiamo tutte le nostre energie per l’immediato e rischiamo di non impiegarle per ciò che è grande)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Attraverso un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processo di trasformazione l’uomo è chiamato a divenire pienamente se stesso, figlio nel Figlio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737D8-F746-4362-ADBD-0F4A74D31D1E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Questo canto dice in maniera chiara qualcosa che tutti noi abbiamo dentro:  un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“VOGLIO </a:t>
            </a:r>
            <a:r>
              <a:rPr lang="it-IT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PIU’”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il cuore dell’uomo non è fatto per la mediocrità ma, come diceva spesso Giovanni Paolo II, per “la misura alta della vita cristiana”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E’ un desiderio che tutti ci</a:t>
            </a:r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portiamo dentro!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89895-E14C-4472-8DEE-A09469439DC1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5" name="Sottotito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1" name="Segnaposto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1" name="Segnaposto tes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7" name="Segnaposto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6CD7A7-D8A0-4548-9BC3-8EE75B7D4747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7741CE-94FD-4181-B684-E4D7E055D087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1" Type="http://schemas.microsoft.com/office/2007/relationships/media" Target="file:///C:\Users\Sandra\Desktop\Progetto%20Catechistico%20Diocesano\Progetto%20Catechistico\Iniziazione%20cristiana%20ragazzi\La%20Parola\Incontri%20ragazzi%20Parola\8.%20Ligabue%20-%20Certe%20Notti%20video%20ufficiale.mp3" TargetMode="External"/><Relationship Id="rId2" Type="http://schemas.openxmlformats.org/officeDocument/2006/relationships/audio" Target="file:///C:\Users\Sandra\Desktop\Progetto%20Catechistico%20Diocesano\Progetto%20Catechistico\Iniziazione%20cristiana%20ragazzi\La%20Parola\Incontri%20ragazzi%20Parola\8.%20Ligabue%20-%20Certe%20Notti%20video%20ufficiale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0EF"/>
              </a:clrFrom>
              <a:clrTo>
                <a:srgbClr val="F4F0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2"/>
            <a:ext cx="806489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683568" y="188640"/>
            <a:ext cx="4862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Verso il Natale</a:t>
            </a:r>
            <a:endParaRPr lang="it-IT" sz="5400" b="1" cap="none" spc="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Onda 2 5"/>
          <p:cNvSpPr/>
          <p:nvPr/>
        </p:nvSpPr>
        <p:spPr>
          <a:xfrm>
            <a:off x="1259632" y="2420888"/>
            <a:ext cx="6768752" cy="1656184"/>
          </a:xfrm>
          <a:prstGeom prst="doubleWave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Alla ricerca di …?</a:t>
            </a:r>
            <a:endParaRPr lang="it-I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509120"/>
            <a:ext cx="2225589" cy="21328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257600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9078">
            <a:off x="-369996" y="414173"/>
            <a:ext cx="5697190" cy="569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251520" y="188640"/>
            <a:ext cx="76910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Io sono alla ricerca di …?</a:t>
            </a:r>
            <a:endParaRPr lang="it-IT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004048" y="1412776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Quali sono i tuoi desideri più profondi?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09078">
            <a:off x="6334116" y="-65469"/>
            <a:ext cx="3006130" cy="300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23528" y="1052736"/>
            <a:ext cx="820891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Soffermiamoci qualche istante a pensare …</a:t>
            </a:r>
          </a:p>
          <a:p>
            <a:endParaRPr lang="it-IT" sz="2000" dirty="0" smtClean="0"/>
          </a:p>
          <a:p>
            <a:r>
              <a:rPr lang="it-IT" dirty="0" smtClean="0"/>
              <a:t>Se è stato difficile rispondere, chiediamoci: perché?</a:t>
            </a:r>
          </a:p>
          <a:p>
            <a:endParaRPr lang="it-IT" dirty="0" smtClean="0"/>
          </a:p>
          <a:p>
            <a:r>
              <a:rPr lang="it-IT" dirty="0" smtClean="0"/>
              <a:t>Possiamo essere persone: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“che si guardano l’ombelico”         “che alzano gli occhi al cielo </a:t>
            </a:r>
          </a:p>
          <a:p>
            <a:r>
              <a:rPr lang="it-IT" dirty="0" smtClean="0"/>
              <a:t>				e sanno guardare oltre”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Diamo tutto per scontato?		Siamo alla ricerca di qualcosa che ci </a:t>
            </a:r>
          </a:p>
          <a:p>
            <a:r>
              <a:rPr lang="it-IT" dirty="0" smtClean="0"/>
              <a:t>C’è in noi una calma piatta?	manca, ma che sentiamo possa</a:t>
            </a:r>
          </a:p>
          <a:p>
            <a:r>
              <a:rPr lang="it-IT" dirty="0" smtClean="0"/>
              <a:t>				dare senso alla nostra vita?</a:t>
            </a:r>
          </a:p>
        </p:txBody>
      </p:sp>
      <p:cxnSp>
        <p:nvCxnSpPr>
          <p:cNvPr id="5" name="Connettore 2 4"/>
          <p:cNvCxnSpPr/>
          <p:nvPr/>
        </p:nvCxnSpPr>
        <p:spPr>
          <a:xfrm rot="10800000" flipV="1">
            <a:off x="2051720" y="2636912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>
            <a:off x="3635896" y="2564904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ccia in giù 9"/>
          <p:cNvSpPr/>
          <p:nvPr/>
        </p:nvSpPr>
        <p:spPr>
          <a:xfrm>
            <a:off x="1691680" y="3717032"/>
            <a:ext cx="1440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>
            <a:off x="5436096" y="4005064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196752"/>
            <a:ext cx="279849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467544" y="40466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Vangelo di Matteo (2,1-6): ci presenta alcuni personaggi singolari, dei “cercatori”, abituati a levare lo sguardo verso il cielo, a scrutare le sue stelle …</a:t>
            </a:r>
            <a:endParaRPr lang="it-IT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7544" y="1628800"/>
            <a:ext cx="734481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neva *" pitchFamily="2" charset="0"/>
                <a:ea typeface="Calibri" pitchFamily="34" charset="0"/>
                <a:cs typeface="Geneva *" pitchFamily="2" charset="0"/>
              </a:rPr>
              <a:t>Dal Vangelo secondo Matteo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neva *" pitchFamily="2" charset="0"/>
              <a:ea typeface="Calibri" pitchFamily="34" charset="0"/>
              <a:cs typeface="Geneva *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Ges</a:t>
            </a:r>
            <a:r>
              <a:rPr lang="it-IT" sz="2400" i="1" dirty="0" smtClean="0"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ù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nacque a Betlemme di Giudea, al tempo del re Erode. Alcuni Magi giunsero da oriente a Gerusalemme e domandavano: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“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Dov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’è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il re dei Giudei che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è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nato? Abbiamo visto sorgere la sua stella, e siamo venuti per adorarlo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”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. All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’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udire queste parole, il re Erode rest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ò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turbato e con lui tutta Gerusalemme. Riuniti tutti i sommi sacerdoti e gli scribi del popolo, s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’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informava da loro sul luogo in cui doveva nascere il Messia. Gli risposero: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“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A Betlemme di Giudea, perch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é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cos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ì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è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scritto per mezzo del profeta: </a:t>
            </a:r>
            <a:endParaRPr kumimoji="0" lang="it-IT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	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 E tu, Betlemme, terra di Giuda, </a:t>
            </a:r>
            <a:endParaRPr kumimoji="0" lang="it-IT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	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non sei davvero il pi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ù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piccolo capoluogo di Giuda: </a:t>
            </a:r>
            <a:endParaRPr kumimoji="0" lang="it-IT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	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da te uscir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à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infatti un capo </a:t>
            </a:r>
            <a:endParaRPr kumimoji="0" lang="it-IT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	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che pascer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Geneva *" pitchFamily="2" charset="0"/>
                <a:cs typeface="Arabic Typesetting" pitchFamily="66" charset="-78"/>
              </a:rPr>
              <a:t>à</a:t>
            </a:r>
            <a:r>
              <a:rPr kumimoji="0" lang="it-IT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il mio popolo, Israele.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itchFamily="66" charset="-78"/>
                <a:ea typeface="Calibri" pitchFamily="34" charset="0"/>
                <a:cs typeface="Arabic Typesetting" pitchFamily="66" charset="-78"/>
              </a:rPr>
              <a:t> 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abic Typesetting" pitchFamily="66" charset="-78"/>
              <a:cs typeface="Arabic Typesetting" pitchFamily="66" charset="-7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296" y="1086273"/>
            <a:ext cx="2664296" cy="2492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933056"/>
            <a:ext cx="2089795" cy="121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3347864" y="1772816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t-IT" dirty="0" smtClean="0"/>
              <a:t> si mettono in viaggio dal lontano Oriente </a:t>
            </a:r>
          </a:p>
          <a:p>
            <a:r>
              <a:rPr lang="it-IT" dirty="0" smtClean="0"/>
              <a:t>    (come noi … lontani dal Signore)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seguono una stella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partono per incontrare un re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sono gente dal cuore mai sazio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sono tre: condividono le domande più profonde del cuore</a:t>
            </a:r>
          </a:p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267744" y="0"/>
            <a:ext cx="65909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none" spc="300" dirty="0" smtClean="0">
                <a:ln w="11430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 Magi sono i santi più nostri:</a:t>
            </a:r>
          </a:p>
          <a:p>
            <a:pPr algn="ctr"/>
            <a:r>
              <a:rPr lang="it-IT" sz="3200" b="1" cap="none" spc="300" dirty="0" smtClean="0">
                <a:ln w="11430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uomini che cercano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1520" y="3789040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t-IT" dirty="0" smtClean="0"/>
              <a:t> il loro cammino è pieno di errori, come il nostro:</a:t>
            </a:r>
          </a:p>
          <a:p>
            <a:r>
              <a:rPr lang="it-IT" dirty="0" smtClean="0"/>
              <a:t>	giungono alla città sbagliata</a:t>
            </a:r>
          </a:p>
          <a:p>
            <a:r>
              <a:rPr lang="it-IT" dirty="0" smtClean="0"/>
              <a:t>	perdono la stella</a:t>
            </a:r>
          </a:p>
          <a:p>
            <a:r>
              <a:rPr lang="it-IT" dirty="0" smtClean="0"/>
              <a:t>	parlano del Bambino con l’uccisore dei bambini</a:t>
            </a:r>
          </a:p>
          <a:p>
            <a:r>
              <a:rPr lang="it-IT" dirty="0" smtClean="0"/>
              <a:t>	cercano un re e trovano un Dio</a:t>
            </a:r>
          </a:p>
          <a:p>
            <a:pPr>
              <a:buFont typeface="Wingdings" pitchFamily="2" charset="2"/>
              <a:buChar char="v"/>
            </a:pPr>
            <a:r>
              <a:rPr lang="it-IT" dirty="0" smtClean="0"/>
              <a:t> il loro cammino è pieno dell’infinita pazienza di ricominciare</a:t>
            </a:r>
          </a:p>
          <a:p>
            <a:r>
              <a:rPr lang="it-IT" dirty="0" smtClean="0"/>
              <a:t>	(il dramma non sono gli errori ma arrendersi agli errori</a:t>
            </a:r>
          </a:p>
          <a:p>
            <a:r>
              <a:rPr lang="it-IT" dirty="0" smtClean="0"/>
              <a:t>	  la nostra vita va di ricominciamento in ricominciamento)</a:t>
            </a:r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2636912"/>
            <a:ext cx="41044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“Insegnami a cercarti e mostrati quando ti cerco:</a:t>
            </a: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posso cercarti se tu non mi insegni, </a:t>
            </a: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né trovarti se non ti mostri.</a:t>
            </a: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 io ti cerchi desiderandoti, che io ti trovi amandoti </a:t>
            </a: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ti ami trovandoti” </a:t>
            </a:r>
          </a:p>
          <a:p>
            <a:r>
              <a:rPr lang="it-IT" sz="2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  (S. Anselmo) </a:t>
            </a:r>
            <a:endParaRPr lang="it-IT" sz="2000" b="1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39552" y="593467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/>
              <a:t>Chi desidera in modo ardente è in grado di vedere la stella, </a:t>
            </a:r>
          </a:p>
          <a:p>
            <a:pPr algn="ctr"/>
            <a:r>
              <a:rPr lang="it-IT" i="1" dirty="0" smtClean="0"/>
              <a:t>cioè di cogliere il segno della presenza di Dio, </a:t>
            </a:r>
          </a:p>
          <a:p>
            <a:pPr algn="ctr"/>
            <a:r>
              <a:rPr lang="it-IT" i="1" dirty="0" smtClean="0"/>
              <a:t>l’Infinito che si fa creatura fra di noi.</a:t>
            </a:r>
            <a:endParaRPr lang="it-IT" i="1" dirty="0"/>
          </a:p>
        </p:txBody>
      </p:sp>
      <p:sp>
        <p:nvSpPr>
          <p:cNvPr id="4" name="Rettangolo 3"/>
          <p:cNvSpPr/>
          <p:nvPr/>
        </p:nvSpPr>
        <p:spPr>
          <a:xfrm>
            <a:off x="3203848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Ci hai creati per te e il nostro cuore è inquieto finché non riposa in te” </a:t>
            </a:r>
          </a:p>
          <a:p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(S. Agostino)</a:t>
            </a:r>
          </a:p>
          <a:p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619375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255270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4"/>
            <a:ext cx="1828800" cy="250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996952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706216" cy="42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843808" y="1340768"/>
            <a:ext cx="4752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 re Magi sono persone curiose, affascinate dalla bellezza del mondo, osservano con attenzione ciò che li circonda.</a:t>
            </a:r>
          </a:p>
          <a:p>
            <a:endParaRPr lang="it-IT" sz="2400" dirty="0" smtClean="0"/>
          </a:p>
          <a:p>
            <a:r>
              <a:rPr lang="it-IT" sz="2400" dirty="0" smtClean="0"/>
              <a:t>Da sempre l’uomo scruta il cielo per interrogarsi sul mistero della propria vita.</a:t>
            </a:r>
          </a:p>
          <a:p>
            <a:endParaRPr lang="it-IT" sz="2400" dirty="0" smtClean="0"/>
          </a:p>
          <a:p>
            <a:r>
              <a:rPr lang="it-IT" sz="2400" dirty="0" smtClean="0"/>
              <a:t>Ma, senza questo scrutare, i Magi non avrebbero mai visto la spuntare “la sua stella”, quella che annuncia la nascita del re dei Giudei</a:t>
            </a:r>
            <a:endParaRPr lang="it-IT" sz="2400" dirty="0"/>
          </a:p>
        </p:txBody>
      </p:sp>
      <p:sp>
        <p:nvSpPr>
          <p:cNvPr id="4" name="Rettangolo 3"/>
          <p:cNvSpPr/>
          <p:nvPr/>
        </p:nvSpPr>
        <p:spPr>
          <a:xfrm>
            <a:off x="3590377" y="404664"/>
            <a:ext cx="3746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Scrutare”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661248"/>
            <a:ext cx="14906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46627"/>
            <a:ext cx="2089795" cy="121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76672"/>
            <a:ext cx="259228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395536" y="332656"/>
            <a:ext cx="49183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“Cercare”… </a:t>
            </a:r>
          </a:p>
          <a:p>
            <a:pPr algn="ctr"/>
            <a:r>
              <a:rPr lang="it-IT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 sono tanti modi</a:t>
            </a:r>
            <a:endParaRPr lang="it-IT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2132856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Anche Erode cerca il bambino della promessa, ma non con sguardo curioso, bensì preoccupato.</a:t>
            </a:r>
          </a:p>
        </p:txBody>
      </p:sp>
      <p:sp>
        <p:nvSpPr>
          <p:cNvPr id="6" name="Rettangolo 5"/>
          <p:cNvSpPr/>
          <p:nvPr/>
        </p:nvSpPr>
        <p:spPr>
          <a:xfrm>
            <a:off x="323528" y="3212976"/>
            <a:ext cx="56886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</a:rPr>
              <a:t>I Magi desiderano con tutto il cuore </a:t>
            </a:r>
          </a:p>
          <a:p>
            <a:pPr lvl="0"/>
            <a:r>
              <a:rPr lang="it-IT" dirty="0" smtClean="0">
                <a:solidFill>
                  <a:prstClr val="black"/>
                </a:solidFill>
              </a:rPr>
              <a:t>Vogliono capire il perché di quella stella per mettersi in relazione con il prodigioso evento, </a:t>
            </a:r>
          </a:p>
          <a:p>
            <a:pPr lvl="0"/>
            <a:endParaRPr lang="it-IT" dirty="0" smtClean="0">
              <a:solidFill>
                <a:prstClr val="black"/>
              </a:solidFill>
            </a:endParaRPr>
          </a:p>
          <a:p>
            <a:pPr lvl="0"/>
            <a:r>
              <a:rPr lang="it-IT" dirty="0" smtClean="0">
                <a:solidFill>
                  <a:prstClr val="black"/>
                </a:solidFill>
              </a:rPr>
              <a:t>mentre Erode cerca solo il potere e teme che gli venga tolto, cerca solo di affermare se stesso.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916832"/>
            <a:ext cx="2037756" cy="2899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861048"/>
            <a:ext cx="1809750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213936">
            <a:off x="2045190" y="-105923"/>
            <a:ext cx="2488062" cy="24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 rot="21235414">
            <a:off x="179512" y="1052736"/>
            <a:ext cx="4283545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it-IT" sz="5400" b="1" dirty="0" smtClean="0">
                <a:ln w="18000">
                  <a:solidFill>
                    <a:srgbClr val="F3A447">
                      <a:lumMod val="75000"/>
                    </a:srgb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Voglio di più</a:t>
            </a:r>
            <a:endParaRPr lang="it-IT" sz="5400" b="1" dirty="0">
              <a:ln w="18000">
                <a:solidFill>
                  <a:srgbClr val="F3A447">
                    <a:lumMod val="75000"/>
                  </a:srgb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2210574"/>
            <a:ext cx="446449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Quando l’orizzonte della vita sembra terminare,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quando negli schemi tutto il mondo deve stare,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quando i desideri son delusi dalla realtà,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sono già in cammino: </a:t>
            </a:r>
            <a:r>
              <a:rPr lang="it-IT" sz="1600" dirty="0" smtClean="0">
                <a:solidFill>
                  <a:srgbClr val="C00000"/>
                </a:solidFill>
              </a:rPr>
              <a:t>nel profondo cerco te.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Padre nostro, tu lo sai, solo in te la nostra meta,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infinita libertà,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prendi la mia volontà, fa che cerchi verità: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la mia vita cambierà. (voglio la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voglio vederti ora.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nel volto del fratello;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di più, voglio saper sperare;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oltre la morte insegnami a guardare!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</a:t>
            </a:r>
            <a:r>
              <a:rPr lang="it-IT" sz="1600" b="1" dirty="0" smtClean="0">
                <a:solidFill>
                  <a:srgbClr val="C00000"/>
                </a:solidFill>
              </a:rPr>
              <a:t>Voglio di più: è il grido del mio cuore!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</a:t>
            </a:r>
            <a:r>
              <a:rPr lang="it-IT" sz="1600" b="1" dirty="0" smtClean="0">
                <a:solidFill>
                  <a:srgbClr val="C00000"/>
                </a:solidFill>
              </a:rPr>
              <a:t>Voglio di più – è fatto per amare-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Voglio che tu vi possa abitare!</a:t>
            </a:r>
          </a:p>
          <a:p>
            <a:r>
              <a:rPr lang="it-IT" sz="1600" b="1" dirty="0" smtClean="0">
                <a:solidFill>
                  <a:prstClr val="black"/>
                </a:solidFill>
              </a:rPr>
              <a:t>       tu, salvezza dell’umanità!</a:t>
            </a:r>
          </a:p>
          <a:p>
            <a:endParaRPr lang="it-IT" sz="1200" dirty="0" smtClean="0">
              <a:solidFill>
                <a:prstClr val="black"/>
              </a:solidFill>
            </a:endParaRPr>
          </a:p>
          <a:p>
            <a:endParaRPr lang="it-IT" sz="1200" dirty="0">
              <a:solidFill>
                <a:prstClr val="black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716016" y="836712"/>
            <a:ext cx="41434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Tu il dolore cambi in amore,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nel mondo metti bellezza,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sei qui, il Vivente: ogni uomo svela te.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questa vita è più bella,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per te ogni uomo è fratello,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in te siamo corpo dato al mondo nella carità.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Figlio dell’Altissimo, il mio nome ascolterò,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dietro a te camminerò,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tu filiale libertà, quotidiana eternità, 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appagante gratuità. (voglio la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dirty="0" smtClean="0">
                <a:solidFill>
                  <a:prstClr val="black"/>
                </a:solidFill>
              </a:rPr>
              <a:t>	</a:t>
            </a:r>
            <a:r>
              <a:rPr lang="it-IT" sz="1600" b="1" dirty="0" smtClean="0">
                <a:solidFill>
                  <a:prstClr val="black"/>
                </a:solidFill>
              </a:rPr>
              <a:t>Voglio di più …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  <a:p>
            <a:r>
              <a:rPr lang="it-IT" sz="1600" dirty="0" smtClean="0">
                <a:solidFill>
                  <a:prstClr val="black"/>
                </a:solidFill>
              </a:rPr>
              <a:t>Il tuo sguardo voglio gustare,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ogni gesto voglio imparare,</a:t>
            </a:r>
          </a:p>
          <a:p>
            <a:r>
              <a:rPr lang="it-IT" sz="1600" dirty="0" smtClean="0">
                <a:solidFill>
                  <a:srgbClr val="C00000"/>
                </a:solidFill>
              </a:rPr>
              <a:t>quando ti somiglio sono nella santità.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Alla tua presenza, Signore,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solo grazie posso cantare,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anche quando è buio, tu la luce sei per me.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Nello Spirito di Dio, </a:t>
            </a:r>
            <a:r>
              <a:rPr lang="it-IT" sz="1600" dirty="0" smtClean="0">
                <a:solidFill>
                  <a:srgbClr val="C00000"/>
                </a:solidFill>
              </a:rPr>
              <a:t>solo il meglio cercherò,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fiducia pregherò, (voglio la tua carità)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con coraggio ed umiltà le fatiche accoglierò,</a:t>
            </a:r>
          </a:p>
          <a:p>
            <a:r>
              <a:rPr lang="it-IT" sz="1600" dirty="0" smtClean="0">
                <a:solidFill>
                  <a:prstClr val="black"/>
                </a:solidFill>
              </a:rPr>
              <a:t>al tuo amore obbedirò. (voglio al tua santità)</a:t>
            </a:r>
          </a:p>
          <a:p>
            <a:endParaRPr lang="it-IT" sz="1600" dirty="0" smtClean="0">
              <a:solidFill>
                <a:prstClr val="black"/>
              </a:solidFill>
            </a:endParaRPr>
          </a:p>
        </p:txBody>
      </p:sp>
      <p:pic>
        <p:nvPicPr>
          <p:cNvPr id="5" name="Picture 4" descr="Immagine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3501008"/>
            <a:ext cx="1016630" cy="86671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406878">
            <a:off x="5512016" y="3576927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179512" y="332656"/>
            <a:ext cx="5040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Per quanto possiamo stupirci di come sia profondo il nostro desiderio di vedere Gesù, </a:t>
            </a:r>
          </a:p>
          <a:p>
            <a:pPr algn="just"/>
            <a:r>
              <a:rPr lang="it-IT" dirty="0" smtClean="0"/>
              <a:t>il Natale ci racconta una sorpresa ancora più grande: 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è Dio Padre che ci ha cercati per primo,</a:t>
            </a:r>
          </a:p>
          <a:p>
            <a:pPr algn="just"/>
            <a:r>
              <a:rPr lang="it-IT" dirty="0" smtClean="0"/>
              <a:t>ha mandato nel mondo suo Figlio per incontrarci.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Come i re Magi, ascoltiamo senza timore</a:t>
            </a:r>
          </a:p>
          <a:p>
            <a:pPr algn="just"/>
            <a:r>
              <a:rPr lang="it-IT" dirty="0" smtClean="0"/>
              <a:t>il suo richiamo</a:t>
            </a:r>
          </a:p>
          <a:p>
            <a:pPr algn="just"/>
            <a:r>
              <a:rPr lang="it-IT" dirty="0" smtClean="0"/>
              <a:t>perché 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“il nostro cuore</a:t>
            </a:r>
          </a:p>
          <a:p>
            <a:pPr algn="just"/>
            <a:r>
              <a:rPr lang="it-IT" dirty="0" smtClean="0"/>
              <a:t>è inquieto finché </a:t>
            </a:r>
          </a:p>
          <a:p>
            <a:pPr algn="just"/>
            <a:r>
              <a:rPr lang="it-IT" dirty="0" smtClean="0"/>
              <a:t>non riposa in Lui”</a:t>
            </a:r>
            <a:endParaRPr lang="it-IT" dirty="0"/>
          </a:p>
        </p:txBody>
      </p:sp>
      <p:pic>
        <p:nvPicPr>
          <p:cNvPr id="25602" name="Picture 2" descr="C:\Users\Sandra\Desktop\LAVORI DI RACCOLTA\ICONE\Passione e risurrezione\Discesa agli inferi\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62986"/>
            <a:ext cx="2713484" cy="4311904"/>
          </a:xfrm>
          <a:prstGeom prst="rect">
            <a:avLst/>
          </a:prstGeom>
          <a:noFill/>
        </p:spPr>
      </p:pic>
      <p:pic>
        <p:nvPicPr>
          <p:cNvPr id="25603" name="Picture 3" descr="C:\Users\Sandra\Desktop\LAVORI DI RACCOLTA\ICONE\Passione e risurrezione\Discesa agli inferi\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72816"/>
            <a:ext cx="2857500" cy="4086225"/>
          </a:xfrm>
          <a:prstGeom prst="rect">
            <a:avLst/>
          </a:prstGeom>
          <a:noFill/>
        </p:spPr>
      </p:pic>
      <p:pic>
        <p:nvPicPr>
          <p:cNvPr id="25604" name="Picture 4" descr="C:\Users\Sandra\Desktop\LAVORI DI RACCOLTA\ICONE\Passione e risurrezione\Discesa agli inferi\19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435846"/>
            <a:ext cx="2281436" cy="3422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492896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1115616" y="188640"/>
            <a:ext cx="5812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Tutto parla di Dio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1268760"/>
            <a:ext cx="7848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Ho interrogato la terra e mi ha risposto:“non sono io il tuo Dio”.</a:t>
            </a:r>
          </a:p>
          <a:p>
            <a:r>
              <a:rPr lang="it-IT" dirty="0" smtClean="0"/>
              <a:t>Tutto ciò che vive sulla sua superficie mi ha dato la medesima risposta.</a:t>
            </a:r>
          </a:p>
          <a:p>
            <a:endParaRPr lang="it-IT" dirty="0" smtClean="0"/>
          </a:p>
          <a:p>
            <a:r>
              <a:rPr lang="it-IT" dirty="0" smtClean="0"/>
              <a:t>Ho interrogato il mare e gli esseri che lo popolano e mi hanno risposto:</a:t>
            </a:r>
          </a:p>
          <a:p>
            <a:r>
              <a:rPr lang="it-IT" dirty="0" smtClean="0"/>
              <a:t>“non siamo noi il tuo Dio, cerca più in alto”.</a:t>
            </a:r>
          </a:p>
          <a:p>
            <a:endParaRPr lang="it-IT" dirty="0" smtClean="0"/>
          </a:p>
          <a:p>
            <a:r>
              <a:rPr lang="it-IT" dirty="0" smtClean="0"/>
              <a:t>Ho interrogato il cielo, il sole, la luna, le stelle: </a:t>
            </a:r>
          </a:p>
          <a:p>
            <a:r>
              <a:rPr lang="it-IT" dirty="0" smtClean="0"/>
              <a:t>“Neppure noi siamo il Dio che tu cerchi”.</a:t>
            </a:r>
          </a:p>
          <a:p>
            <a:endParaRPr lang="it-IT" dirty="0" smtClean="0"/>
          </a:p>
          <a:p>
            <a:r>
              <a:rPr lang="it-IT" dirty="0" smtClean="0"/>
              <a:t>Allora ho detto a tutti gli esseri che io conosco attraverso i miei sensi:</a:t>
            </a:r>
          </a:p>
          <a:p>
            <a:r>
              <a:rPr lang="it-IT" dirty="0" smtClean="0"/>
              <a:t>“Parlatemi del mio Dio, dal momento che voi non lo siete,</a:t>
            </a:r>
          </a:p>
          <a:p>
            <a:r>
              <a:rPr lang="it-IT" dirty="0" smtClean="0"/>
              <a:t>ditemi qualcosa di Lui”.</a:t>
            </a:r>
          </a:p>
          <a:p>
            <a:endParaRPr lang="it-IT" dirty="0" smtClean="0"/>
          </a:p>
          <a:p>
            <a:r>
              <a:rPr lang="it-IT" dirty="0" smtClean="0"/>
              <a:t>Ed essi hanno gridato con la loro voce possente:</a:t>
            </a:r>
          </a:p>
          <a:p>
            <a:r>
              <a:rPr lang="it-IT" dirty="0" smtClean="0"/>
              <a:t>“E’ Lui che ci ha fatto!”.</a:t>
            </a:r>
          </a:p>
          <a:p>
            <a:endParaRPr lang="it-IT" dirty="0" smtClean="0"/>
          </a:p>
          <a:p>
            <a:r>
              <a:rPr lang="it-IT" dirty="0" smtClean="0"/>
              <a:t>Per interrogarli, io dovevo solo contemplarli,</a:t>
            </a:r>
          </a:p>
          <a:p>
            <a:r>
              <a:rPr lang="it-IT" dirty="0" smtClean="0"/>
              <a:t>e la loro bellezza era la loro risposta.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729307">
            <a:off x="3114889" y="3340042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467544" y="332656"/>
            <a:ext cx="698477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L’avvento è tempo di attesa del Dio che si fa bambino, ma è anche tempo di  ricerca. Un tempo utile per fare un po’ di silenzio, aprire gli orecchi e gli occhi e chiederci:</a:t>
            </a:r>
          </a:p>
          <a:p>
            <a:pPr algn="just"/>
            <a:endParaRPr lang="it-IT" dirty="0" smtClean="0"/>
          </a:p>
          <a:p>
            <a:pPr algn="just"/>
            <a:r>
              <a:rPr lang="it-IT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 è il più grande desiderio che abbiamo in questo cammino  verso il Natale?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Disponiamoci alla preghiera con fiducia:</a:t>
            </a:r>
          </a:p>
          <a:p>
            <a:pPr algn="just"/>
            <a:r>
              <a:rPr lang="it-IT" dirty="0" smtClean="0"/>
              <a:t>      Nel nome del Padre, del Figlio e dello Spirito Santo</a:t>
            </a:r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3257600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084168" y="1844824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Sandra\Desktop\LAVORI DI RACCOLTA\ICONE\Gesù\ICONA dell'amico\Ges%C3%B9+e+l%27ami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645024"/>
            <a:ext cx="2812633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5112965" cy="439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683568" y="620688"/>
            <a:ext cx="4206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it-IT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“desiderio”</a:t>
            </a:r>
            <a:endParaRPr lang="it-IT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Freccia circolare a destra 3"/>
          <p:cNvSpPr/>
          <p:nvPr/>
        </p:nvSpPr>
        <p:spPr>
          <a:xfrm>
            <a:off x="755576" y="1844824"/>
            <a:ext cx="1152128" cy="22322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95728" y="4365104"/>
            <a:ext cx="244827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2123728" y="3068960"/>
            <a:ext cx="6141426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it-IT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De+sidus-sideris”</a:t>
            </a:r>
            <a:endParaRPr lang="it-IT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39552" y="5013176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Significa “</a:t>
            </a:r>
            <a:r>
              <a:rPr lang="it-IT" sz="3200" i="1" dirty="0" smtClean="0"/>
              <a:t>mancanza di stelle</a:t>
            </a:r>
            <a:r>
              <a:rPr lang="it-IT" sz="3200" dirty="0" smtClean="0"/>
              <a:t>”, è quindi un’apertura cosmica,</a:t>
            </a:r>
          </a:p>
          <a:p>
            <a:r>
              <a:rPr lang="it-IT" sz="3200" dirty="0" smtClean="0"/>
              <a:t>a 360°sulla realtà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620688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 smtClean="0"/>
              <a:t>Quando, ripiegati su noi stessi, guardiamo solo il nostro piccolo ombelico </a:t>
            </a:r>
          </a:p>
          <a:p>
            <a:pPr algn="just"/>
            <a:r>
              <a:rPr lang="it-IT" sz="2800" dirty="0" smtClean="0"/>
              <a:t>(i bisogni più spiccioli, le ambizioni personali … ), </a:t>
            </a:r>
          </a:p>
          <a:p>
            <a:pPr algn="just"/>
            <a:endParaRPr lang="it-IT" sz="2800" dirty="0" smtClean="0"/>
          </a:p>
          <a:p>
            <a:pPr algn="just"/>
            <a:r>
              <a:rPr lang="it-IT" sz="2800" dirty="0" smtClean="0"/>
              <a:t>i desideri diventano ristretti, non portano da nessuna parte e donano una felicità passeggera.</a:t>
            </a:r>
          </a:p>
          <a:p>
            <a:pPr algn="just"/>
            <a:endParaRPr lang="it-IT" sz="28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9715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861048"/>
            <a:ext cx="2257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4176463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38405">
            <a:off x="492592" y="4131792"/>
            <a:ext cx="18192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644008" y="260648"/>
            <a:ext cx="33843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Quando si alza lo sguardo e si cerca il vero bene</a:t>
            </a:r>
          </a:p>
          <a:p>
            <a:r>
              <a:rPr lang="it-IT" dirty="0" smtClean="0"/>
              <a:t>(ciò che ci rende uomini compiuti …)</a:t>
            </a:r>
          </a:p>
          <a:p>
            <a:endParaRPr lang="it-IT" dirty="0" smtClean="0"/>
          </a:p>
          <a:p>
            <a:r>
              <a:rPr lang="it-IT" dirty="0" smtClean="0"/>
              <a:t>allora il desiderio non è più solo un moto del cuore, ma diventa energia vitale e capacità di abbracciare tutta la realtà:</a:t>
            </a:r>
          </a:p>
          <a:p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l’andare a scuola</a:t>
            </a:r>
          </a:p>
          <a:p>
            <a:pPr>
              <a:buFontTx/>
              <a:buChar char="-"/>
            </a:pPr>
            <a:r>
              <a:rPr lang="it-IT" dirty="0" smtClean="0"/>
              <a:t>la famiglia </a:t>
            </a:r>
          </a:p>
          <a:p>
            <a:pPr>
              <a:buFontTx/>
              <a:buChar char="-"/>
            </a:pPr>
            <a:r>
              <a:rPr lang="it-IT" dirty="0" smtClean="0"/>
              <a:t>gli amici</a:t>
            </a:r>
          </a:p>
          <a:p>
            <a:pPr>
              <a:buFontTx/>
              <a:buChar char="-"/>
            </a:pPr>
            <a:r>
              <a:rPr lang="it-IT" dirty="0" smtClean="0"/>
              <a:t>le esperienze affettive</a:t>
            </a:r>
          </a:p>
          <a:p>
            <a:pPr>
              <a:buFontTx/>
              <a:buChar char="-"/>
            </a:pPr>
            <a:r>
              <a:rPr lang="it-IT" dirty="0" smtClean="0"/>
              <a:t>il tempo libero</a:t>
            </a:r>
          </a:p>
          <a:p>
            <a:pPr>
              <a:buFontTx/>
              <a:buChar char="-"/>
            </a:pPr>
            <a:r>
              <a:rPr lang="it-IT" dirty="0" smtClean="0"/>
              <a:t>la ricerca di identità</a:t>
            </a:r>
          </a:p>
          <a:p>
            <a:pPr>
              <a:buFontTx/>
              <a:buChar char="-"/>
            </a:pPr>
            <a:r>
              <a:rPr lang="it-IT" dirty="0" smtClean="0"/>
              <a:t>di valori …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412776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VOGLIO UNA VITA </a:t>
            </a:r>
            <a:r>
              <a:rPr lang="it-IT" sz="1200" u="sng" dirty="0" smtClean="0"/>
              <a:t>MALEDUCATA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err="1" smtClean="0"/>
              <a:t>DI</a:t>
            </a:r>
            <a:r>
              <a:rPr lang="it-IT" sz="1200" dirty="0" smtClean="0"/>
              <a:t> QUELLE VITE FATTE </a:t>
            </a:r>
            <a:r>
              <a:rPr lang="it-IT" sz="1200" dirty="0" err="1" smtClean="0"/>
              <a:t>FATTE</a:t>
            </a:r>
            <a:r>
              <a:rPr lang="it-IT" sz="1200" dirty="0" smtClean="0"/>
              <a:t> COSI' </a:t>
            </a:r>
            <a:br>
              <a:rPr lang="it-IT" sz="1200" dirty="0" smtClean="0"/>
            </a:br>
            <a:r>
              <a:rPr lang="it-IT" sz="1200" dirty="0" smtClean="0"/>
              <a:t>VOGLIO UNA VITA CHE SE NE FREGA </a:t>
            </a:r>
            <a:br>
              <a:rPr lang="it-IT" sz="1200" dirty="0" smtClean="0"/>
            </a:br>
            <a:r>
              <a:rPr lang="it-IT" sz="1200" u="sng" dirty="0" smtClean="0"/>
              <a:t>CHE SE NE FREGA </a:t>
            </a:r>
            <a:r>
              <a:rPr lang="it-IT" sz="1200" u="sng" dirty="0" err="1" smtClean="0"/>
              <a:t>DI</a:t>
            </a:r>
            <a:r>
              <a:rPr lang="it-IT" sz="1200" u="sng" dirty="0" smtClean="0"/>
              <a:t> TUTTO SI'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VOGLIO UNA VITA </a:t>
            </a:r>
            <a:r>
              <a:rPr lang="it-IT" sz="1200" u="sng" dirty="0" smtClean="0"/>
              <a:t>CHE NON E' MAI TARDI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u="sng" dirty="0" err="1" smtClean="0"/>
              <a:t>DI</a:t>
            </a:r>
            <a:r>
              <a:rPr lang="it-IT" sz="1200" u="sng" dirty="0" smtClean="0"/>
              <a:t> QUELLE CHE NON DORMI MAI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VOGLIO UNA VITA </a:t>
            </a:r>
            <a:r>
              <a:rPr lang="it-IT" sz="1200" dirty="0" err="1" smtClean="0"/>
              <a:t>DI</a:t>
            </a:r>
            <a:r>
              <a:rPr lang="it-IT" sz="1200" dirty="0" smtClean="0"/>
              <a:t> QUELLE CHE NON SI SA MAI</a:t>
            </a:r>
          </a:p>
          <a:p>
            <a:r>
              <a:rPr lang="it-IT" sz="1200" dirty="0" smtClean="0"/>
              <a:t> </a:t>
            </a:r>
            <a:br>
              <a:rPr lang="it-IT" sz="1200" dirty="0" smtClean="0"/>
            </a:br>
            <a:r>
              <a:rPr lang="it-IT" sz="1200" dirty="0" smtClean="0"/>
              <a:t>E POI </a:t>
            </a:r>
            <a:r>
              <a:rPr lang="it-IT" sz="1200" dirty="0" err="1" smtClean="0"/>
              <a:t>CI</a:t>
            </a:r>
            <a:r>
              <a:rPr lang="it-IT" sz="1200" dirty="0" smtClean="0"/>
              <a:t> TROVEREMO COME LE STAR </a:t>
            </a:r>
            <a:br>
              <a:rPr lang="it-IT" sz="1200" dirty="0" smtClean="0"/>
            </a:br>
            <a:r>
              <a:rPr lang="it-IT" sz="1200" dirty="0" smtClean="0"/>
              <a:t>A BERE DEL WHISKY AL ROXY BAR </a:t>
            </a:r>
            <a:br>
              <a:rPr lang="it-IT" sz="1200" dirty="0" smtClean="0"/>
            </a:br>
            <a:r>
              <a:rPr lang="it-IT" sz="1200" dirty="0" smtClean="0"/>
              <a:t>O FORSE NON </a:t>
            </a:r>
            <a:r>
              <a:rPr lang="it-IT" sz="1200" dirty="0" err="1" smtClean="0"/>
              <a:t>C'INCONTREREMO</a:t>
            </a:r>
            <a:r>
              <a:rPr lang="it-IT" sz="1200" dirty="0" smtClean="0"/>
              <a:t> MAI </a:t>
            </a:r>
            <a:br>
              <a:rPr lang="it-IT" sz="1200" dirty="0" smtClean="0"/>
            </a:br>
            <a:r>
              <a:rPr lang="it-IT" sz="1200" u="sng" dirty="0" smtClean="0"/>
              <a:t>OGNUNO A RINCORRERE I SUOI GUAI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OGNUNO COL SUO VIAGGIO </a:t>
            </a:r>
            <a:br>
              <a:rPr lang="it-IT" sz="1200" dirty="0" smtClean="0"/>
            </a:br>
            <a:r>
              <a:rPr lang="it-IT" sz="1200" dirty="0" smtClean="0"/>
              <a:t>OGNUNO DIVERSO </a:t>
            </a:r>
            <a:br>
              <a:rPr lang="it-IT" sz="1200" dirty="0" smtClean="0"/>
            </a:br>
            <a:r>
              <a:rPr lang="it-IT" sz="1200" dirty="0" smtClean="0"/>
              <a:t>E OGNUNO IN FONDO PERSO </a:t>
            </a:r>
            <a:br>
              <a:rPr lang="it-IT" sz="1200" dirty="0" smtClean="0"/>
            </a:br>
            <a:r>
              <a:rPr lang="it-IT" sz="1200" dirty="0" smtClean="0"/>
              <a:t>DENTRO I CAZZI SUOI </a:t>
            </a:r>
          </a:p>
          <a:p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VOGLIO UNA VITA SPERICOLATA </a:t>
            </a:r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b="1" dirty="0" smtClean="0"/>
              <a:t>VOGLIO UNA VITA COME QUELLE DEI FILM </a:t>
            </a:r>
            <a:br>
              <a:rPr lang="it-IT" sz="1200" b="1" dirty="0" smtClean="0"/>
            </a:br>
            <a:r>
              <a:rPr lang="it-IT" sz="1200" b="1" dirty="0" smtClean="0"/>
              <a:t>VOGLIO UNA </a:t>
            </a:r>
            <a:r>
              <a:rPr lang="it-IT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 ESAGERATA </a:t>
            </a:r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b="1" dirty="0" smtClean="0"/>
              <a:t>VOGLIO UNA VITA COME STEVE MCQUEEN </a:t>
            </a:r>
          </a:p>
          <a:p>
            <a:r>
              <a:rPr lang="it-IT" sz="1200" b="1" dirty="0" smtClean="0"/>
              <a:t/>
            </a:r>
            <a:br>
              <a:rPr lang="it-IT" sz="1200" b="1" dirty="0" smtClean="0"/>
            </a:br>
            <a:r>
              <a:rPr lang="it-IT" sz="1200" dirty="0" smtClean="0"/>
              <a:t>VOGLIO UNA VITA CHE NON E' MAI TARDI </a:t>
            </a:r>
            <a:br>
              <a:rPr lang="it-IT" sz="1200" dirty="0" smtClean="0"/>
            </a:br>
            <a:r>
              <a:rPr lang="it-IT" sz="1200" dirty="0" err="1" smtClean="0"/>
              <a:t>DI</a:t>
            </a:r>
            <a:r>
              <a:rPr lang="it-IT" sz="1200" dirty="0" smtClean="0"/>
              <a:t> QUELLE CHE NON DORMI MAI </a:t>
            </a:r>
            <a:br>
              <a:rPr lang="it-IT" sz="1200" dirty="0" smtClean="0"/>
            </a:br>
            <a:r>
              <a:rPr lang="it-IT" sz="1200" dirty="0" smtClean="0"/>
              <a:t>VOGLIO UNA VITA, LA VOGLIO PIENA </a:t>
            </a:r>
            <a:r>
              <a:rPr lang="it-IT" sz="1200" dirty="0" err="1" smtClean="0"/>
              <a:t>DI</a:t>
            </a:r>
            <a:r>
              <a:rPr lang="it-IT" sz="1200" dirty="0" smtClean="0"/>
              <a:t> GUAI </a:t>
            </a:r>
            <a:br>
              <a:rPr lang="it-IT" sz="1200" dirty="0" smtClean="0"/>
            </a:b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/>
            </a:r>
            <a:br>
              <a:rPr lang="it-IT" sz="1200" dirty="0" smtClean="0"/>
            </a:br>
            <a:endParaRPr lang="it-IT" sz="1200" dirty="0"/>
          </a:p>
        </p:txBody>
      </p:sp>
      <p:sp>
        <p:nvSpPr>
          <p:cNvPr id="4" name="Rettangolo 3"/>
          <p:cNvSpPr/>
          <p:nvPr/>
        </p:nvSpPr>
        <p:spPr>
          <a:xfrm>
            <a:off x="4283968" y="220486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200" dirty="0" smtClean="0"/>
              <a:t>E POI </a:t>
            </a:r>
            <a:r>
              <a:rPr lang="it-IT" sz="1200" dirty="0" err="1" smtClean="0"/>
              <a:t>CI</a:t>
            </a:r>
            <a:r>
              <a:rPr lang="it-IT" sz="1200" dirty="0" smtClean="0"/>
              <a:t> TROVEREMO COME LE STAR </a:t>
            </a:r>
            <a:br>
              <a:rPr lang="it-IT" sz="1200" dirty="0" smtClean="0"/>
            </a:br>
            <a:r>
              <a:rPr lang="it-IT" sz="1200" dirty="0" smtClean="0"/>
              <a:t>A BERE DEL WHISKY AL ROXY BAR </a:t>
            </a:r>
            <a:br>
              <a:rPr lang="it-IT" sz="1200" dirty="0" smtClean="0"/>
            </a:br>
            <a:r>
              <a:rPr lang="it-IT" sz="1200" dirty="0" smtClean="0"/>
              <a:t>OPPURE NON </a:t>
            </a:r>
            <a:r>
              <a:rPr lang="it-IT" sz="1200" dirty="0" err="1" smtClean="0"/>
              <a:t>C'INCONTREREMO</a:t>
            </a:r>
            <a:r>
              <a:rPr lang="it-IT" sz="1200" dirty="0" smtClean="0"/>
              <a:t> MAI </a:t>
            </a:r>
            <a:br>
              <a:rPr lang="it-IT" sz="1200" dirty="0" smtClean="0"/>
            </a:br>
            <a:r>
              <a:rPr lang="it-IT" sz="1200" u="sng" dirty="0" smtClean="0"/>
              <a:t>OGNUNO A RINCORRERE I SUOI GUAI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OGNUNO COL SUO VIAGGIO </a:t>
            </a:r>
            <a:br>
              <a:rPr lang="it-IT" sz="1200" dirty="0" smtClean="0"/>
            </a:br>
            <a:r>
              <a:rPr lang="it-IT" sz="1200" dirty="0" smtClean="0"/>
              <a:t>OGNUNO DIVERSO </a:t>
            </a:r>
            <a:br>
              <a:rPr lang="it-IT" sz="1200" dirty="0" smtClean="0"/>
            </a:br>
            <a:r>
              <a:rPr lang="it-IT" sz="1200" dirty="0" smtClean="0"/>
              <a:t>E OGNUNO IN FONDO PERSO </a:t>
            </a:r>
            <a:br>
              <a:rPr lang="it-IT" sz="1200" dirty="0" smtClean="0"/>
            </a:br>
            <a:r>
              <a:rPr lang="it-IT" sz="1200" dirty="0" smtClean="0"/>
              <a:t>DENTRO I CAZZI SUOI </a:t>
            </a:r>
            <a:br>
              <a:rPr lang="it-IT" sz="1200" dirty="0" smtClean="0"/>
            </a:b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VOGLIO UNA VITA MALEDUCATA </a:t>
            </a:r>
            <a:br>
              <a:rPr lang="it-IT" sz="1200" dirty="0" smtClean="0"/>
            </a:br>
            <a:r>
              <a:rPr lang="it-IT" sz="1200" dirty="0" err="1" smtClean="0"/>
              <a:t>DI</a:t>
            </a:r>
            <a:r>
              <a:rPr lang="it-IT" sz="1200" dirty="0" smtClean="0"/>
              <a:t> QUELLE VITE FATTE </a:t>
            </a:r>
            <a:r>
              <a:rPr lang="it-IT" sz="1200" dirty="0" err="1" smtClean="0"/>
              <a:t>FATTE</a:t>
            </a:r>
            <a:r>
              <a:rPr lang="it-IT" sz="1200" dirty="0" smtClean="0"/>
              <a:t> COSI' </a:t>
            </a:r>
            <a:br>
              <a:rPr lang="it-IT" sz="1200" dirty="0" smtClean="0"/>
            </a:br>
            <a:r>
              <a:rPr lang="it-IT" sz="1200" dirty="0" smtClean="0"/>
              <a:t>VOGLIO UNA VITA CHE SE NE FREGA </a:t>
            </a:r>
            <a:br>
              <a:rPr lang="it-IT" sz="1200" dirty="0" smtClean="0"/>
            </a:br>
            <a:r>
              <a:rPr lang="it-IT" sz="1200" u="sng" dirty="0" smtClean="0"/>
              <a:t>CHE SE NE FREGA </a:t>
            </a:r>
            <a:r>
              <a:rPr lang="it-IT" sz="1200" u="sng" dirty="0" err="1" smtClean="0"/>
              <a:t>DI</a:t>
            </a:r>
            <a:r>
              <a:rPr lang="it-IT" sz="1200" u="sng" dirty="0" smtClean="0"/>
              <a:t> TUTTO SI'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VOGLIO UNA VITA </a:t>
            </a:r>
          </a:p>
          <a:p>
            <a:r>
              <a:rPr lang="it-IT" sz="1200" u="sng" dirty="0" smtClean="0"/>
              <a:t>CHE NON E' MAI TARDI </a:t>
            </a:r>
            <a:br>
              <a:rPr lang="it-IT" sz="1200" u="sng" dirty="0" smtClean="0"/>
            </a:br>
            <a:r>
              <a:rPr lang="it-IT" sz="1200" u="sng" dirty="0" err="1" smtClean="0"/>
              <a:t>DI</a:t>
            </a:r>
            <a:r>
              <a:rPr lang="it-IT" sz="1200" u="sng" dirty="0" smtClean="0"/>
              <a:t> QUELLE CHE NON DORMI MAI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VOGLIO UNA VITA </a:t>
            </a:r>
            <a:br>
              <a:rPr lang="it-IT" sz="1200" dirty="0" smtClean="0"/>
            </a:br>
            <a:r>
              <a:rPr lang="it-IT" sz="1200" b="1" dirty="0" smtClean="0"/>
              <a:t>VEDRAI CHE VITA VEDRAI 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915816" y="260648"/>
            <a:ext cx="5075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VOGLIO UNA VITA SPERICOLATA</a:t>
            </a:r>
          </a:p>
          <a:p>
            <a:pPr algn="ctr"/>
            <a:r>
              <a:rPr lang="it-IT" sz="2400" dirty="0" smtClean="0"/>
              <a:t>Vasco Rossi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magine 5" descr="creatività 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997E83"/>
              </a:clrFrom>
              <a:clrTo>
                <a:srgbClr val="997E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71016" y="1680716"/>
            <a:ext cx="1478323" cy="45565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6"/>
          <p:cNvSpPr txBox="1"/>
          <p:nvPr/>
        </p:nvSpPr>
        <p:spPr>
          <a:xfrm rot="21087928">
            <a:off x="1403648" y="2276872"/>
            <a:ext cx="6552728" cy="286232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Non è proprio edificante, ma va a toccare qualcosa di vero</a:t>
            </a:r>
          </a:p>
          <a:p>
            <a:endParaRPr lang="it-IT" dirty="0" smtClean="0"/>
          </a:p>
          <a:p>
            <a:r>
              <a:rPr lang="it-IT" dirty="0" smtClean="0"/>
              <a:t>La voglia di trasgressione, di spaccare ogni limite può essere letta positivamente come la voglia di qualcosa “di più”</a:t>
            </a:r>
          </a:p>
          <a:p>
            <a:r>
              <a:rPr lang="it-IT" dirty="0" smtClean="0"/>
              <a:t>	oltre gli schemi troppo stretti</a:t>
            </a:r>
          </a:p>
          <a:p>
            <a:r>
              <a:rPr lang="it-IT" dirty="0" smtClean="0"/>
              <a:t>	oltre le paure che frenano</a:t>
            </a:r>
          </a:p>
          <a:p>
            <a:r>
              <a:rPr lang="it-IT" dirty="0" smtClean="0"/>
              <a:t>	oltre i condizionamenti di quello che la gente pensa</a:t>
            </a:r>
          </a:p>
          <a:p>
            <a:r>
              <a:rPr lang="it-IT" dirty="0" smtClean="0"/>
              <a:t>C’è un bisogno innato di qualcosa di grande, di “esagerato”, c’è una energia in noi che è fatta per venire fuori! per espandersi!</a:t>
            </a:r>
            <a:endParaRPr lang="it-IT" dirty="0"/>
          </a:p>
        </p:txBody>
      </p:sp>
      <p:pic>
        <p:nvPicPr>
          <p:cNvPr id="9" name="8. Ligabue - Certe Notti video ufficiale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80424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0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54868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Certe Notti la macchina è calda e dove ti porta </a:t>
            </a:r>
            <a:r>
              <a:rPr lang="it-IT" sz="1100" u="sng" dirty="0" smtClean="0"/>
              <a:t>lo decide lei. </a:t>
            </a: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la strada non conta e quello che conta è sentire che vai. </a:t>
            </a:r>
            <a:br>
              <a:rPr lang="it-IT" sz="1100" dirty="0" smtClean="0"/>
            </a:br>
            <a:r>
              <a:rPr lang="it-IT" sz="1100" dirty="0" smtClean="0"/>
              <a:t>Certe notti la radio che passa Neil Young sembra avere capito chi sei. </a:t>
            </a:r>
            <a:br>
              <a:rPr lang="it-IT" sz="1100" dirty="0" smtClean="0"/>
            </a:br>
            <a:r>
              <a:rPr lang="it-IT" sz="1100" dirty="0" smtClean="0"/>
              <a:t>Certe notti somigliano a </a:t>
            </a:r>
            <a:r>
              <a:rPr lang="it-IT" sz="1100" u="sng" dirty="0" smtClean="0"/>
              <a:t>un vizio </a:t>
            </a:r>
            <a:r>
              <a:rPr lang="it-IT" sz="1100" dirty="0" smtClean="0"/>
              <a:t>che tu non voglio smettere, </a:t>
            </a:r>
            <a:r>
              <a:rPr lang="it-IT" sz="1100" dirty="0" err="1" smtClean="0"/>
              <a:t>smettere</a:t>
            </a:r>
            <a:r>
              <a:rPr lang="it-IT" sz="1100" dirty="0" smtClean="0"/>
              <a:t> mai.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fai un po' di cagnara che sentano che </a:t>
            </a:r>
            <a:r>
              <a:rPr lang="it-IT" sz="1100" u="sng" dirty="0" smtClean="0"/>
              <a:t>non cambierai più</a:t>
            </a:r>
            <a:r>
              <a:rPr lang="it-IT" sz="1100" dirty="0" smtClean="0"/>
              <a:t>. </a:t>
            </a:r>
            <a:br>
              <a:rPr lang="it-IT" sz="1100" dirty="0" smtClean="0"/>
            </a:br>
            <a:r>
              <a:rPr lang="it-IT" sz="1100" dirty="0" smtClean="0"/>
              <a:t>Quelle notti fra cosce e zanzare e nebbia e locali a cui dai del tu. </a:t>
            </a:r>
            <a:br>
              <a:rPr lang="it-IT" sz="1100" dirty="0" smtClean="0"/>
            </a:br>
            <a:r>
              <a:rPr lang="it-IT" sz="1100" dirty="0" smtClean="0"/>
              <a:t>Certe notti c'hai qualche ferita che qualche tua amica disinfetterà. </a:t>
            </a:r>
            <a:br>
              <a:rPr lang="it-IT" sz="1100" dirty="0" smtClean="0"/>
            </a:br>
            <a:r>
              <a:rPr lang="it-IT" sz="1100" dirty="0" smtClean="0"/>
              <a:t>Certe notti coi bar che son chiusi al primo autogrill c'è chi festeggerà.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E si può restare soli, certe notti qui, che </a:t>
            </a:r>
            <a:r>
              <a:rPr lang="it-IT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 s'accontenta gode, così </a:t>
            </a:r>
            <a:r>
              <a:rPr lang="it-IT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così</a:t>
            </a:r>
            <a:r>
              <a:rPr lang="it-IT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o sei sveglio, o non sarai sveglio mai, ci vediamo da Mario prima o poi.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ti senti </a:t>
            </a:r>
            <a:r>
              <a:rPr lang="it-IT" sz="1100" u="sng" dirty="0" smtClean="0"/>
              <a:t>padrone di un posto che tanto di giorno non c'è. </a:t>
            </a: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se sei fortunato bussi alla porta di chi è come te. </a:t>
            </a:r>
            <a:br>
              <a:rPr lang="it-IT" sz="1100" dirty="0" smtClean="0"/>
            </a:br>
            <a:r>
              <a:rPr lang="it-IT" sz="1100" dirty="0" smtClean="0"/>
              <a:t>C'è la notte che ti tiene tra le sue tette un po' mamma un po' porca com'è. </a:t>
            </a:r>
            <a:br>
              <a:rPr lang="it-IT" sz="1100" dirty="0" smtClean="0"/>
            </a:br>
            <a:r>
              <a:rPr lang="it-IT" sz="1100" dirty="0" smtClean="0"/>
              <a:t>Quelle notti da farci l'amore fin quando fa male fin quando ce n'è.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Non si può restare soli, certe notti qui, che se ti accontenti godi, così </a:t>
            </a:r>
            <a:r>
              <a:rPr lang="it-IT" sz="1100" dirty="0" err="1" smtClean="0"/>
              <a:t>così</a:t>
            </a:r>
            <a:r>
              <a:rPr lang="it-IT" sz="1100" dirty="0" smtClean="0"/>
              <a:t>. </a:t>
            </a:r>
            <a:br>
              <a:rPr lang="it-IT" sz="1100" dirty="0" smtClean="0"/>
            </a:br>
            <a:r>
              <a:rPr lang="it-IT" sz="1100" dirty="0" smtClean="0"/>
              <a:t>Certe notti son notti o le regaliamo a voi, tanto Mario riapre, prima o poi.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qui, certe notti qui, certe notti qui, certe notti....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sei solo più allegro, più ingordo, più ingenuo e coglione che puoi </a:t>
            </a:r>
            <a:br>
              <a:rPr lang="it-IT" sz="1100" dirty="0" smtClean="0"/>
            </a:br>
            <a:r>
              <a:rPr lang="it-IT" sz="1100" dirty="0" smtClean="0"/>
              <a:t>quelle notti son proprio quel vizio che non voglio smettere, </a:t>
            </a:r>
            <a:r>
              <a:rPr lang="it-IT" sz="1100" dirty="0" err="1" smtClean="0"/>
              <a:t>smettere</a:t>
            </a:r>
            <a:r>
              <a:rPr lang="it-IT" sz="1100" dirty="0" smtClean="0"/>
              <a:t>, mai.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Non si può restare soli, certe notti qui, che chi s'accontenta gode, così, </a:t>
            </a:r>
            <a:r>
              <a:rPr lang="it-IT" sz="1100" dirty="0" err="1" smtClean="0"/>
              <a:t>così</a:t>
            </a:r>
            <a:r>
              <a:rPr lang="it-IT" sz="1100" dirty="0" smtClean="0"/>
              <a:t>. </a:t>
            </a:r>
            <a:br>
              <a:rPr lang="it-IT" sz="1100" dirty="0" smtClean="0"/>
            </a:br>
            <a:r>
              <a:rPr lang="it-IT" sz="1100" dirty="0" smtClean="0"/>
              <a:t>Certe notti sei sveglio o non sarai sveglio mai, ci vediamo da Mario prima o poi. </a:t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>Certe notti qui, certe notti qui, certe notti qui. </a:t>
            </a:r>
            <a:br>
              <a:rPr lang="it-IT" sz="1100" dirty="0" smtClean="0"/>
            </a:br>
            <a:r>
              <a:rPr lang="it-IT" sz="1000" dirty="0" smtClean="0"/>
              <a:t/>
            </a:r>
            <a:br>
              <a:rPr lang="it-IT" sz="1000" dirty="0" smtClean="0"/>
            </a:br>
            <a:r>
              <a:rPr lang="it-IT" sz="1000" dirty="0" smtClean="0"/>
              <a:t/>
            </a:r>
            <a:br>
              <a:rPr lang="it-IT" sz="1000" dirty="0" smtClean="0"/>
            </a:br>
            <a:endParaRPr lang="it-IT" sz="1000" dirty="0"/>
          </a:p>
        </p:txBody>
      </p:sp>
      <p:pic>
        <p:nvPicPr>
          <p:cNvPr id="3" name="Picture 2" descr="C:\Users\Sandra\Pictures\Sfondi\creativita_e_soluzion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57974" y="2671018"/>
            <a:ext cx="4142233" cy="3209925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5148064" y="476672"/>
            <a:ext cx="3700628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Certe notti</a:t>
            </a:r>
          </a:p>
          <a:p>
            <a:pPr algn="ctr"/>
            <a:r>
              <a:rPr lang="it-IT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Ligabue</a:t>
            </a:r>
            <a:endParaRPr lang="it-IT" sz="3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123728" y="4149080"/>
            <a:ext cx="5040560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Spesso si rischia di far venire fuori questo desiderio di un “di più” in modo distruttivo</a:t>
            </a:r>
          </a:p>
          <a:p>
            <a:endParaRPr lang="it-IT" dirty="0" smtClean="0"/>
          </a:p>
          <a:p>
            <a:r>
              <a:rPr lang="it-IT" dirty="0" smtClean="0"/>
              <a:t>Ligabue canta: “chi si accontenta gode”… </a:t>
            </a:r>
          </a:p>
          <a:p>
            <a:r>
              <a:rPr lang="it-IT" dirty="0" smtClean="0"/>
              <a:t>c’è un accontentarsi che impedisce la gioia piena. </a:t>
            </a:r>
          </a:p>
          <a:p>
            <a:r>
              <a:rPr lang="it-IT" dirty="0" smtClean="0"/>
              <a:t>Si gode questo e quello … ma in definitiva non si gode “così e così”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1619250" y="908050"/>
            <a:ext cx="719138" cy="720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7171" name="Picture 3" descr="Immagine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51"/>
          <a:stretch>
            <a:fillRect/>
          </a:stretch>
        </p:blipFill>
        <p:spPr bwMode="auto">
          <a:xfrm rot="-230139">
            <a:off x="1331913" y="1916113"/>
            <a:ext cx="7559675" cy="4648200"/>
          </a:xfrm>
          <a:prstGeom prst="rect">
            <a:avLst/>
          </a:prstGeom>
          <a:noFill/>
        </p:spPr>
      </p:pic>
      <p:pic>
        <p:nvPicPr>
          <p:cNvPr id="7172" name="Picture 4" descr="Immagine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7"/>
          <a:stretch>
            <a:fillRect/>
          </a:stretch>
        </p:blipFill>
        <p:spPr bwMode="auto">
          <a:xfrm>
            <a:off x="-252536" y="1052736"/>
            <a:ext cx="4629151" cy="3946525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2987824" y="332656"/>
            <a:ext cx="51083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in noi c’è una </a:t>
            </a:r>
            <a:r>
              <a:rPr lang="it-IT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Vita nascosta che </a:t>
            </a:r>
          </a:p>
          <a:p>
            <a:pPr algn="ctr"/>
            <a:r>
              <a:rPr lang="it-IT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vuol giungere a compimento</a:t>
            </a:r>
            <a:endParaRPr lang="it-IT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355976" y="1556792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una bellezza a noi sconosciuta, che vuole rivelarsi e stupirci</a:t>
            </a:r>
          </a:p>
          <a:p>
            <a:r>
              <a:rPr lang="it-IT" dirty="0" smtClean="0"/>
              <a:t>Altrimenti rimaniamo una crisalide che “si accontenta”</a:t>
            </a:r>
            <a:endParaRPr lang="it-IT" dirty="0"/>
          </a:p>
        </p:txBody>
      </p:sp>
    </p:spTree>
  </p:cSld>
  <p:clrMapOvr>
    <a:masterClrMapping/>
  </p:clrMapOvr>
  <p:transition xmlns:p14="http://schemas.microsoft.com/office/powerpoint/2010/main" advTm="20000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1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01463" y="1636713"/>
            <a:ext cx="29524326" cy="3663950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331640" y="0"/>
            <a:ext cx="64504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SANTITA’ = vocazione di tutti</a:t>
            </a:r>
            <a:endParaRPr lang="it-IT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836712"/>
            <a:ext cx="90407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Vita vissuta secondo la bellezza per cui Dio l’ha  fatta</a:t>
            </a:r>
            <a:endParaRPr lang="it-IT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95536" y="5373216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Questa è la vocazione di ognuno! </a:t>
            </a:r>
          </a:p>
          <a:p>
            <a:r>
              <a:rPr lang="it-IT" dirty="0" smtClean="0"/>
              <a:t>(spesso noi giochiamo tutte le nostre energie per l’immediato e rischiamo di non impiegarle per ciò che è grande)</a:t>
            </a:r>
          </a:p>
          <a:p>
            <a:r>
              <a:rPr lang="it-IT" dirty="0" smtClean="0"/>
              <a:t>Attraverso un processo di trasformazione l’uomo è chiamato a divenire pienamente se stesso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ito">
  <a:themeElements>
    <a:clrScheme name="Mi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i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nozi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192</TotalTime>
  <Words>1638</Words>
  <Application>Microsoft Macintosh PowerPoint</Application>
  <PresentationFormat>Presentazione su schermo (4:3)</PresentationFormat>
  <Paragraphs>232</Paragraphs>
  <Slides>19</Slides>
  <Notes>8</Notes>
  <HiddenSlides>0</HiddenSlides>
  <MMClips>1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Mito</vt:lpstr>
      <vt:lpstr>Equinozio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8</cp:revision>
  <dcterms:created xsi:type="dcterms:W3CDTF">2011-11-26T07:56:31Z</dcterms:created>
  <dcterms:modified xsi:type="dcterms:W3CDTF">2016-11-29T10:04:40Z</dcterms:modified>
</cp:coreProperties>
</file>